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468" r:id="rId2"/>
    <p:sldId id="498" r:id="rId3"/>
    <p:sldId id="499" r:id="rId4"/>
    <p:sldId id="501" r:id="rId5"/>
    <p:sldId id="502" r:id="rId6"/>
    <p:sldId id="503" r:id="rId7"/>
    <p:sldId id="500" r:id="rId8"/>
    <p:sldId id="504" r:id="rId9"/>
    <p:sldId id="264" r:id="rId10"/>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04"/>
    <p:restoredTop sz="86395"/>
  </p:normalViewPr>
  <p:slideViewPr>
    <p:cSldViewPr snapToGrid="0">
      <p:cViewPr varScale="1">
        <p:scale>
          <a:sx n="62" d="100"/>
          <a:sy n="62" d="100"/>
        </p:scale>
        <p:origin x="966"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16/11/2023</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2.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16/11/2023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2</a:t>
            </a:fld>
            <a:endParaRPr lang="es-CO"/>
          </a:p>
        </p:txBody>
      </p:sp>
    </p:spTree>
    <p:extLst>
      <p:ext uri="{BB962C8B-B14F-4D97-AF65-F5344CB8AC3E}">
        <p14:creationId xmlns:p14="http://schemas.microsoft.com/office/powerpoint/2010/main" val="3608520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8</a:t>
            </a:fld>
            <a:endParaRPr lang="es-CO"/>
          </a:p>
        </p:txBody>
      </p:sp>
    </p:spTree>
    <p:extLst>
      <p:ext uri="{BB962C8B-B14F-4D97-AF65-F5344CB8AC3E}">
        <p14:creationId xmlns:p14="http://schemas.microsoft.com/office/powerpoint/2010/main" val="3827208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 Chat o mensaje de texto&#10;&#10;Descripción generada automáticamente">
            <a:extLst>
              <a:ext uri="{FF2B5EF4-FFF2-40B4-BE49-F238E27FC236}">
                <a16:creationId xmlns:a16="http://schemas.microsoft.com/office/drawing/2014/main" id="{8987D83F-23BF-6E1C-F821-A9C5E95EB4AA}"/>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16/11/2023</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16/11/2023</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4389551" y="1017504"/>
            <a:ext cx="6453678" cy="923330"/>
          </a:xfrm>
          <a:prstGeom prst="rect">
            <a:avLst/>
          </a:prstGeom>
          <a:noFill/>
        </p:spPr>
        <p:txBody>
          <a:bodyPr wrap="square" rtlCol="0">
            <a:spAutoFit/>
          </a:bodyPr>
          <a:lstStyle/>
          <a:p>
            <a:r>
              <a:rPr lang="es-ES" sz="5400" b="1" dirty="0">
                <a:solidFill>
                  <a:schemeClr val="tx1">
                    <a:lumMod val="75000"/>
                    <a:lumOff val="25000"/>
                  </a:schemeClr>
                </a:solidFill>
                <a:latin typeface="Work Sans" pitchFamily="2" charset="77"/>
              </a:rPr>
              <a:t>Logo del proyecto</a:t>
            </a:r>
          </a:p>
        </p:txBody>
      </p:sp>
      <p:pic>
        <p:nvPicPr>
          <p:cNvPr id="3" name="Imagen 2" descr="Logotipo&#10;&#10;Descripción generada automáticamente">
            <a:extLst>
              <a:ext uri="{FF2B5EF4-FFF2-40B4-BE49-F238E27FC236}">
                <a16:creationId xmlns:a16="http://schemas.microsoft.com/office/drawing/2014/main" id="{C8D5E7EB-D0D4-EDF5-3589-5CFC8C9FC5B3}"/>
              </a:ext>
            </a:extLst>
          </p:cNvPr>
          <p:cNvPicPr>
            <a:picLocks noChangeAspect="1"/>
          </p:cNvPicPr>
          <p:nvPr/>
        </p:nvPicPr>
        <p:blipFill rotWithShape="1">
          <a:blip r:embed="rId3">
            <a:extLst>
              <a:ext uri="{28A0092B-C50C-407E-A947-70E740481C1C}">
                <a14:useLocalDpi xmlns:a14="http://schemas.microsoft.com/office/drawing/2010/main" val="0"/>
              </a:ext>
            </a:extLst>
          </a:blip>
          <a:srcRect t="13198" b="31230"/>
          <a:stretch/>
        </p:blipFill>
        <p:spPr>
          <a:xfrm>
            <a:off x="3012483" y="2064821"/>
            <a:ext cx="6611964" cy="3428241"/>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2AAC8237-E299-8CCF-CFC9-F28B3F79A196}"/>
              </a:ext>
            </a:extLst>
          </p:cNvPr>
          <p:cNvSpPr txBox="1"/>
          <p:nvPr/>
        </p:nvSpPr>
        <p:spPr>
          <a:xfrm>
            <a:off x="0" y="60330"/>
            <a:ext cx="10721205" cy="1200329"/>
          </a:xfrm>
          <a:prstGeom prst="rect">
            <a:avLst/>
          </a:prstGeom>
          <a:noFill/>
        </p:spPr>
        <p:txBody>
          <a:bodyPr wrap="none" rtlCol="0">
            <a:spAutoFit/>
          </a:bodyPr>
          <a:lstStyle/>
          <a:p>
            <a:pPr algn="ctr"/>
            <a:r>
              <a:rPr lang="es-MX" sz="7200" b="1" dirty="0">
                <a:latin typeface="Aharoni" panose="020F0502020204030204" pitchFamily="2" charset="-79"/>
                <a:ea typeface="ADLaM Display" panose="020F0502020204030204" pitchFamily="2" charset="0"/>
                <a:cs typeface="Aharoni" panose="020F0502020204030204" pitchFamily="2" charset="-79"/>
              </a:rPr>
              <a:t>SLOGAN DEL PROYECTO</a:t>
            </a:r>
            <a:endParaRPr lang="es-CO" sz="7200" dirty="0">
              <a:latin typeface="Work Sans Light" pitchFamily="2" charset="77"/>
            </a:endParaRPr>
          </a:p>
        </p:txBody>
      </p:sp>
      <p:cxnSp>
        <p:nvCxnSpPr>
          <p:cNvPr id="4" name="Conector recto 3">
            <a:extLst>
              <a:ext uri="{FF2B5EF4-FFF2-40B4-BE49-F238E27FC236}">
                <a16:creationId xmlns:a16="http://schemas.microsoft.com/office/drawing/2014/main" id="{A553982F-8BF6-4740-12AE-32DD5D7632F9}"/>
              </a:ext>
            </a:extLst>
          </p:cNvPr>
          <p:cNvCxnSpPr>
            <a:cxnSpLocks/>
          </p:cNvCxnSpPr>
          <p:nvPr/>
        </p:nvCxnSpPr>
        <p:spPr>
          <a:xfrm>
            <a:off x="0" y="1260659"/>
            <a:ext cx="10721205"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AA9817E2-CBD6-28DD-9029-8CB5AC1FB0C8}"/>
              </a:ext>
            </a:extLst>
          </p:cNvPr>
          <p:cNvSpPr txBox="1"/>
          <p:nvPr/>
        </p:nvSpPr>
        <p:spPr>
          <a:xfrm>
            <a:off x="459871" y="2815750"/>
            <a:ext cx="10518183" cy="2831544"/>
          </a:xfrm>
          <a:prstGeom prst="rect">
            <a:avLst/>
          </a:prstGeom>
          <a:noFill/>
        </p:spPr>
        <p:txBody>
          <a:bodyPr wrap="square" rtlCol="0">
            <a:spAutoFit/>
          </a:bodyPr>
          <a:lstStyle/>
          <a:p>
            <a:pPr algn="ctr"/>
            <a:r>
              <a:rPr lang="es-MX" sz="5400" dirty="0">
                <a:latin typeface="Aharoni" panose="02010803020104030203" pitchFamily="2" charset="-79"/>
                <a:cs typeface="Aharoni" panose="02010803020104030203" pitchFamily="2" charset="-79"/>
              </a:rPr>
              <a:t>ENCUENTRA LA PIEZA PERFECTA PARA TU HOGAR EN ESTE LUGAR</a:t>
            </a:r>
            <a:endParaRPr lang="es-CO" sz="5400" dirty="0">
              <a:latin typeface="Aharoni" panose="02010803020104030203" pitchFamily="2" charset="-79"/>
              <a:cs typeface="Aharoni" panose="02010803020104030203" pitchFamily="2" charset="-79"/>
            </a:endParaRPr>
          </a:p>
          <a:p>
            <a:pPr algn="ctr"/>
            <a:endParaRPr lang="es-CO" sz="1600" dirty="0">
              <a:latin typeface="Work Sans Light" pitchFamily="2" charset="77"/>
            </a:endParaRPr>
          </a:p>
        </p:txBody>
      </p:sp>
    </p:spTree>
    <p:extLst>
      <p:ext uri="{BB962C8B-B14F-4D97-AF65-F5344CB8AC3E}">
        <p14:creationId xmlns:p14="http://schemas.microsoft.com/office/powerpoint/2010/main" val="2099732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157468" y="2685327"/>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0" y="23874"/>
            <a:ext cx="4421923" cy="107302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4400" b="1" dirty="0">
                <a:latin typeface="Aharoni" panose="020F0502020204030204" pitchFamily="2" charset="-79"/>
                <a:ea typeface="ADLaM Display" panose="020F0502020204030204" pitchFamily="2" charset="0"/>
                <a:cs typeface="Aharoni" panose="020F0502020204030204" pitchFamily="2" charset="-79"/>
              </a:rPr>
              <a:t>OBJETIVOS GENERALES</a:t>
            </a:r>
            <a:endParaRPr lang="es-CO" sz="4400" b="1" dirty="0">
              <a:latin typeface="Aharoni" panose="020F0502020204030204" pitchFamily="2" charset="-79"/>
              <a:ea typeface="ADLaM Display" panose="020F0502020204030204" pitchFamily="2" charset="0"/>
              <a:cs typeface="Aharoni" panose="020F0502020204030204" pitchFamily="2" charset="-79"/>
            </a:endParaRPr>
          </a:p>
          <a:p>
            <a:endParaRPr lang="es-CO" dirty="0">
              <a:solidFill>
                <a:srgbClr val="38AA00"/>
              </a:solidFill>
              <a:latin typeface="Work Sans Light" pitchFamily="2" charset="77"/>
            </a:endParaRPr>
          </a:p>
        </p:txBody>
      </p:sp>
      <p:sp>
        <p:nvSpPr>
          <p:cNvPr id="7" name="CuadroTexto 6">
            <a:extLst>
              <a:ext uri="{FF2B5EF4-FFF2-40B4-BE49-F238E27FC236}">
                <a16:creationId xmlns:a16="http://schemas.microsoft.com/office/drawing/2014/main" id="{FBAA83CA-F5E1-3945-40AB-1CB1B233A0BF}"/>
              </a:ext>
            </a:extLst>
          </p:cNvPr>
          <p:cNvSpPr txBox="1"/>
          <p:nvPr/>
        </p:nvSpPr>
        <p:spPr>
          <a:xfrm>
            <a:off x="243070" y="1385964"/>
            <a:ext cx="5320822" cy="5139869"/>
          </a:xfrm>
          <a:prstGeom prst="rect">
            <a:avLst/>
          </a:prstGeom>
          <a:noFill/>
        </p:spPr>
        <p:txBody>
          <a:bodyPr wrap="square" rtlCol="0">
            <a:spAutoFit/>
          </a:bodyPr>
          <a:lstStyle/>
          <a:p>
            <a:pPr algn="just"/>
            <a:r>
              <a:rPr lang="es-MX" sz="2400" dirty="0">
                <a:latin typeface="ADLaM Display" panose="02010000000000000000" pitchFamily="2" charset="0"/>
                <a:ea typeface="ADLaM Display" panose="02010000000000000000" pitchFamily="2" charset="0"/>
                <a:cs typeface="ADLaM Display" panose="02010000000000000000" pitchFamily="2" charset="0"/>
              </a:rPr>
              <a:t>1-Promocionar el nombre de las mueblerías</a:t>
            </a:r>
          </a:p>
          <a:p>
            <a:pPr algn="just"/>
            <a:endParaRPr lang="es-MX" sz="2400" dirty="0">
              <a:latin typeface="ADLaM Display" panose="02010000000000000000" pitchFamily="2" charset="0"/>
              <a:ea typeface="ADLaM Display" panose="02010000000000000000" pitchFamily="2" charset="0"/>
              <a:cs typeface="ADLaM Display" panose="02010000000000000000" pitchFamily="2" charset="0"/>
            </a:endParaRPr>
          </a:p>
          <a:p>
            <a:pPr algn="just"/>
            <a:r>
              <a:rPr lang="es-MX" sz="2400" dirty="0">
                <a:latin typeface="ADLaM Display" panose="02010000000000000000" pitchFamily="2" charset="0"/>
                <a:ea typeface="ADLaM Display" panose="02010000000000000000" pitchFamily="2" charset="0"/>
                <a:cs typeface="ADLaM Display" panose="02010000000000000000" pitchFamily="2" charset="0"/>
              </a:rPr>
              <a:t>2-Llegar a los clientes de maneras más simples</a:t>
            </a:r>
          </a:p>
          <a:p>
            <a:pPr algn="just"/>
            <a:endParaRPr lang="es-MX" sz="2400" dirty="0">
              <a:latin typeface="ADLaM Display" panose="02010000000000000000" pitchFamily="2" charset="0"/>
              <a:ea typeface="ADLaM Display" panose="02010000000000000000" pitchFamily="2" charset="0"/>
              <a:cs typeface="ADLaM Display" panose="02010000000000000000" pitchFamily="2" charset="0"/>
            </a:endParaRPr>
          </a:p>
          <a:p>
            <a:pPr algn="just"/>
            <a:r>
              <a:rPr lang="es-MX" sz="2400" dirty="0">
                <a:latin typeface="ADLaM Display" panose="02010000000000000000" pitchFamily="2" charset="0"/>
                <a:ea typeface="ADLaM Display" panose="02010000000000000000" pitchFamily="2" charset="0"/>
                <a:cs typeface="ADLaM Display" panose="02010000000000000000" pitchFamily="2" charset="0"/>
              </a:rPr>
              <a:t>3-Dar a conocer nuestra página web</a:t>
            </a:r>
          </a:p>
          <a:p>
            <a:pPr algn="just"/>
            <a:endParaRPr lang="es-MX" sz="2400" dirty="0">
              <a:latin typeface="ADLaM Display" panose="02010000000000000000" pitchFamily="2" charset="0"/>
              <a:ea typeface="ADLaM Display" panose="02010000000000000000" pitchFamily="2" charset="0"/>
              <a:cs typeface="ADLaM Display" panose="02010000000000000000" pitchFamily="2" charset="0"/>
            </a:endParaRPr>
          </a:p>
          <a:p>
            <a:pPr algn="just"/>
            <a:r>
              <a:rPr lang="es-MX" sz="2400" dirty="0">
                <a:latin typeface="ADLaM Display" panose="02010000000000000000" pitchFamily="2" charset="0"/>
                <a:ea typeface="ADLaM Display" panose="02010000000000000000" pitchFamily="2" charset="0"/>
                <a:cs typeface="ADLaM Display" panose="02010000000000000000" pitchFamily="2" charset="0"/>
              </a:rPr>
              <a:t>4-Concluir el proyecto del Sena</a:t>
            </a:r>
          </a:p>
          <a:p>
            <a:pPr algn="just"/>
            <a:endParaRPr lang="es-MX" sz="2400" dirty="0">
              <a:latin typeface="ADLaM Display" panose="02010000000000000000" pitchFamily="2" charset="0"/>
              <a:ea typeface="ADLaM Display" panose="02010000000000000000" pitchFamily="2" charset="0"/>
              <a:cs typeface="ADLaM Display" panose="02010000000000000000" pitchFamily="2" charset="0"/>
            </a:endParaRPr>
          </a:p>
          <a:p>
            <a:pPr algn="just"/>
            <a:r>
              <a:rPr lang="es-MX" sz="2400" dirty="0">
                <a:latin typeface="ADLaM Display" panose="02010000000000000000" pitchFamily="2" charset="0"/>
                <a:ea typeface="ADLaM Display" panose="02010000000000000000" pitchFamily="2" charset="0"/>
                <a:cs typeface="ADLaM Display" panose="02010000000000000000" pitchFamily="2" charset="0"/>
              </a:rPr>
              <a:t>5-Facilitar la búsqueda de muebles y madera</a:t>
            </a:r>
            <a:endParaRPr lang="es-CO" sz="2400" dirty="0">
              <a:latin typeface="ADLaM Display" panose="02010000000000000000" pitchFamily="2" charset="0"/>
              <a:ea typeface="ADLaM Display" panose="02010000000000000000" pitchFamily="2" charset="0"/>
              <a:cs typeface="ADLaM Display" panose="02010000000000000000" pitchFamily="2" charset="0"/>
            </a:endParaRPr>
          </a:p>
          <a:p>
            <a:endParaRPr lang="es-CO" sz="1600" dirty="0">
              <a:latin typeface="Work Sans Light" pitchFamily="2" charset="77"/>
            </a:endParaRPr>
          </a:p>
        </p:txBody>
      </p:sp>
      <p:sp>
        <p:nvSpPr>
          <p:cNvPr id="2" name="Lágrima 1">
            <a:extLst>
              <a:ext uri="{FF2B5EF4-FFF2-40B4-BE49-F238E27FC236}">
                <a16:creationId xmlns:a16="http://schemas.microsoft.com/office/drawing/2014/main" id="{018D9E1D-0B9F-DE5A-BF5F-FD3C4AC0193D}"/>
              </a:ext>
            </a:extLst>
          </p:cNvPr>
          <p:cNvSpPr/>
          <p:nvPr/>
        </p:nvSpPr>
        <p:spPr>
          <a:xfrm rot="312370">
            <a:off x="6214851" y="1284681"/>
            <a:ext cx="5158153" cy="5017477"/>
          </a:xfrm>
          <a:prstGeom prst="teardrop">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s-CO"/>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s-CO"/>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4400" b="1" dirty="0">
                <a:latin typeface="Aharoni" panose="02010803020104030203" pitchFamily="2" charset="-79"/>
                <a:cs typeface="Aharoni" panose="02010803020104030203" pitchFamily="2" charset="-79"/>
              </a:rPr>
              <a:t>ESPECIFICACIONES DEL PROYECTO</a:t>
            </a:r>
            <a:endParaRPr lang="es-CO" sz="4400" b="1" dirty="0">
              <a:latin typeface="Aharoni" panose="02010803020104030203" pitchFamily="2" charset="-79"/>
              <a:cs typeface="Aharoni" panose="02010803020104030203" pitchFamily="2" charset="-79"/>
            </a:endParaRPr>
          </a:p>
          <a:p>
            <a:endParaRPr lang="es-CO" dirty="0">
              <a:solidFill>
                <a:schemeClr val="tx1">
                  <a:lumMod val="95000"/>
                  <a:lumOff val="5000"/>
                </a:schemeClr>
              </a:solidFill>
              <a:latin typeface="Work Sans Medium" pitchFamily="2" charset="77"/>
            </a:endParaRPr>
          </a:p>
        </p:txBody>
      </p:sp>
      <p:sp>
        <p:nvSpPr>
          <p:cNvPr id="3" name="CuadroTexto 2">
            <a:extLst>
              <a:ext uri="{FF2B5EF4-FFF2-40B4-BE49-F238E27FC236}">
                <a16:creationId xmlns:a16="http://schemas.microsoft.com/office/drawing/2014/main" id="{AAF8F773-5146-6B97-D680-AD649AB7FB74}"/>
              </a:ext>
            </a:extLst>
          </p:cNvPr>
          <p:cNvSpPr txBox="1"/>
          <p:nvPr/>
        </p:nvSpPr>
        <p:spPr>
          <a:xfrm>
            <a:off x="294468" y="1689316"/>
            <a:ext cx="10677368" cy="3693319"/>
          </a:xfrm>
          <a:prstGeom prst="rect">
            <a:avLst/>
          </a:prstGeom>
          <a:noFill/>
        </p:spPr>
        <p:txBody>
          <a:bodyPr wrap="square" rtlCol="0">
            <a:spAutoFit/>
          </a:bodyPr>
          <a:lstStyle/>
          <a:p>
            <a:r>
              <a:rPr lang="es-MX" sz="2400" dirty="0">
                <a:latin typeface="ADLaM Display" panose="02010000000000000000" pitchFamily="2" charset="0"/>
                <a:ea typeface="ADLaM Display" panose="02010000000000000000" pitchFamily="2" charset="0"/>
                <a:cs typeface="ADLaM Display" panose="02010000000000000000" pitchFamily="2" charset="0"/>
              </a:rPr>
              <a:t>Esta página está hecha con el propósito de que los productos de las carpinterías y mueblerías puedan llegar a cualquier persona que quiera comprarlos de una manera fácil, rápida y desde la comodidad del hogar, en esta página se mostraran todos y cada uno de los productos que se venden en estos lugares, puertas, sillas etc. La interfaz de la página es sencilla para que los usuarios sean capaces de comprender bien la información y usen la web de una forma rápida y eficaz, en la página de inicio se mostraran las carpinterías y mueblerías de mayor importancia local</a:t>
            </a:r>
            <a:endParaRPr lang="es-CO" sz="2400" dirty="0">
              <a:latin typeface="ADLaM Display" panose="02010000000000000000" pitchFamily="2" charset="0"/>
              <a:ea typeface="ADLaM Display" panose="02010000000000000000" pitchFamily="2" charset="0"/>
              <a:cs typeface="ADLaM Display" panose="02010000000000000000" pitchFamily="2" charset="0"/>
            </a:endParaRPr>
          </a:p>
          <a:p>
            <a:endParaRPr lang="es-CO" dirty="0"/>
          </a:p>
        </p:txBody>
      </p:sp>
      <p:pic>
        <p:nvPicPr>
          <p:cNvPr id="4" name="Imagen 3" descr="Logotipo">
            <a:extLst>
              <a:ext uri="{FF2B5EF4-FFF2-40B4-BE49-F238E27FC236}">
                <a16:creationId xmlns:a16="http://schemas.microsoft.com/office/drawing/2014/main" id="{A6DE0B59-8616-5A7B-C2E7-72996EF51B45}"/>
              </a:ext>
            </a:extLst>
          </p:cNvPr>
          <p:cNvPicPr>
            <a:picLocks noChangeAspect="1"/>
          </p:cNvPicPr>
          <p:nvPr/>
        </p:nvPicPr>
        <p:blipFill rotWithShape="1">
          <a:blip r:embed="rId3">
            <a:extLst>
              <a:ext uri="{28A0092B-C50C-407E-A947-70E740481C1C}">
                <a14:useLocalDpi xmlns:a14="http://schemas.microsoft.com/office/drawing/2010/main" val="0"/>
              </a:ext>
            </a:extLst>
          </a:blip>
          <a:srcRect l="13244" t="13198" r="17639" b="31230"/>
          <a:stretch/>
        </p:blipFill>
        <p:spPr>
          <a:xfrm>
            <a:off x="9688554" y="4974956"/>
            <a:ext cx="2275173" cy="1706757"/>
          </a:xfrm>
          <a:prstGeom prst="rect">
            <a:avLst/>
          </a:prstGeom>
        </p:spPr>
      </p:pic>
    </p:spTree>
    <p:extLst>
      <p:ext uri="{BB962C8B-B14F-4D97-AF65-F5344CB8AC3E}">
        <p14:creationId xmlns:p14="http://schemas.microsoft.com/office/powerpoint/2010/main" val="1500403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389450"/>
            <a:ext cx="10515600" cy="1325563"/>
          </a:xfrm>
        </p:spPr>
        <p:txBody>
          <a:bodyPr/>
          <a:lstStyle/>
          <a:p>
            <a:r>
              <a:rPr lang="es-MX" sz="4400" b="1" dirty="0">
                <a:latin typeface="Aharoni" panose="02010803020104030203" pitchFamily="2" charset="-79"/>
                <a:cs typeface="Aharoni" panose="02010803020104030203" pitchFamily="2" charset="-79"/>
              </a:rPr>
              <a:t>CONCLUSIONES DEL PROYECTO</a:t>
            </a:r>
            <a:br>
              <a:rPr lang="es-CO" sz="4400" b="1" dirty="0">
                <a:latin typeface="Aharoni" panose="02010803020104030203" pitchFamily="2" charset="-79"/>
                <a:cs typeface="Aharoni" panose="02010803020104030203" pitchFamily="2" charset="-79"/>
              </a:rPr>
            </a:br>
            <a:endParaRPr lang="es-CO" dirty="0">
              <a:solidFill>
                <a:schemeClr val="bg1"/>
              </a:solidFill>
              <a:latin typeface="Work Sans Medium" pitchFamily="2" charset="77"/>
            </a:endParaRPr>
          </a:p>
        </p:txBody>
      </p:sp>
      <p:sp>
        <p:nvSpPr>
          <p:cNvPr id="4" name="CuadroTexto 3">
            <a:extLst>
              <a:ext uri="{FF2B5EF4-FFF2-40B4-BE49-F238E27FC236}">
                <a16:creationId xmlns:a16="http://schemas.microsoft.com/office/drawing/2014/main" id="{4464B4CC-7470-43AA-D7D9-94BECB9F8437}"/>
              </a:ext>
            </a:extLst>
          </p:cNvPr>
          <p:cNvSpPr txBox="1"/>
          <p:nvPr/>
        </p:nvSpPr>
        <p:spPr>
          <a:xfrm>
            <a:off x="1053885" y="2619213"/>
            <a:ext cx="4479010" cy="2677656"/>
          </a:xfrm>
          <a:prstGeom prst="rect">
            <a:avLst/>
          </a:prstGeom>
          <a:noFill/>
        </p:spPr>
        <p:txBody>
          <a:bodyPr wrap="square" rtlCol="0">
            <a:spAutoFit/>
          </a:bodyPr>
          <a:lstStyle/>
          <a:p>
            <a:r>
              <a:rPr lang="es-MX" sz="2400" dirty="0">
                <a:latin typeface="ADLaM Display" panose="02010000000000000000" pitchFamily="2" charset="0"/>
                <a:ea typeface="ADLaM Display" panose="02010000000000000000" pitchFamily="2" charset="0"/>
                <a:cs typeface="ADLaM Display" panose="02010000000000000000" pitchFamily="2" charset="0"/>
              </a:rPr>
              <a:t>ES UNA PAGINA AL ALCANCE DE TODAS LAS PERSONAS QUE CUENTEN CON ACCESO A INTERNET, FACIL, RAPIDO Y DESDE LA COMODIDAD DE SUS HOGARES </a:t>
            </a:r>
            <a:endParaRPr lang="es-CO" sz="2400" dirty="0">
              <a:latin typeface="ADLaM Display" panose="02010000000000000000" pitchFamily="2" charset="0"/>
              <a:ea typeface="ADLaM Display" panose="02010000000000000000" pitchFamily="2" charset="0"/>
              <a:cs typeface="ADLaM Display" panose="02010000000000000000" pitchFamily="2" charset="0"/>
            </a:endParaRPr>
          </a:p>
          <a:p>
            <a:endParaRPr lang="es-CO" sz="2400" dirty="0"/>
          </a:p>
        </p:txBody>
      </p:sp>
      <p:sp>
        <p:nvSpPr>
          <p:cNvPr id="5" name="CuadroTexto 4">
            <a:extLst>
              <a:ext uri="{FF2B5EF4-FFF2-40B4-BE49-F238E27FC236}">
                <a16:creationId xmlns:a16="http://schemas.microsoft.com/office/drawing/2014/main" id="{A7AA483E-7031-86A5-62AE-7CCCE1EF9001}"/>
              </a:ext>
            </a:extLst>
          </p:cNvPr>
          <p:cNvSpPr txBox="1"/>
          <p:nvPr/>
        </p:nvSpPr>
        <p:spPr>
          <a:xfrm>
            <a:off x="6586779" y="2711546"/>
            <a:ext cx="4928461" cy="2585323"/>
          </a:xfrm>
          <a:prstGeom prst="rect">
            <a:avLst/>
          </a:prstGeom>
          <a:noFill/>
        </p:spPr>
        <p:txBody>
          <a:bodyPr wrap="square" rtlCol="0">
            <a:spAutoFit/>
          </a:bodyPr>
          <a:lstStyle/>
          <a:p>
            <a:r>
              <a:rPr lang="es-MX" sz="2400" dirty="0">
                <a:latin typeface="ADLaM Display" panose="02010000000000000000" pitchFamily="2" charset="0"/>
                <a:ea typeface="ADLaM Display" panose="02010000000000000000" pitchFamily="2" charset="0"/>
                <a:cs typeface="ADLaM Display" panose="02010000000000000000" pitchFamily="2" charset="0"/>
              </a:rPr>
              <a:t>DA A CONOCER LAS CARPINTERIAS LOCALES PARA PERSONAS EXTRANJERAS O PERSONAS CON POCO CONOCIMIENTO ACERCA DEL TEMA.</a:t>
            </a:r>
            <a:endParaRPr lang="es-CO" sz="2400" dirty="0">
              <a:latin typeface="ADLaM Display" panose="02010000000000000000" pitchFamily="2" charset="0"/>
              <a:ea typeface="ADLaM Display" panose="02010000000000000000" pitchFamily="2" charset="0"/>
              <a:cs typeface="ADLaM Display" panose="02010000000000000000" pitchFamily="2" charset="0"/>
            </a:endParaRPr>
          </a:p>
          <a:p>
            <a:endParaRPr lang="es-CO" dirty="0"/>
          </a:p>
        </p:txBody>
      </p:sp>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0BB5FF-7AED-F710-0444-1FBDFF3C92BF}"/>
              </a:ext>
            </a:extLst>
          </p:cNvPr>
          <p:cNvSpPr>
            <a:spLocks noGrp="1"/>
          </p:cNvSpPr>
          <p:nvPr>
            <p:ph type="title"/>
          </p:nvPr>
        </p:nvSpPr>
        <p:spPr>
          <a:xfrm>
            <a:off x="0" y="318630"/>
            <a:ext cx="10515600" cy="1325563"/>
          </a:xfrm>
        </p:spPr>
        <p:txBody>
          <a:bodyPr>
            <a:normAutofit fontScale="90000"/>
          </a:bodyPr>
          <a:lstStyle/>
          <a:p>
            <a:r>
              <a:rPr lang="es-MX" sz="4400" b="1" dirty="0">
                <a:latin typeface="Aharoni" panose="02010803020104030203" pitchFamily="2" charset="-79"/>
                <a:cs typeface="Aharoni" panose="02010803020104030203" pitchFamily="2" charset="-79"/>
              </a:rPr>
              <a:t>PUBLICO A QUIEN VA DIRIGIDO EL PROYECTO</a:t>
            </a:r>
            <a:br>
              <a:rPr lang="es-CO" sz="4400" b="1" dirty="0">
                <a:latin typeface="Aharoni" panose="02010803020104030203" pitchFamily="2" charset="-79"/>
                <a:cs typeface="Aharoni" panose="02010803020104030203" pitchFamily="2" charset="-79"/>
              </a:rPr>
            </a:br>
            <a:endParaRPr lang="es-CO" dirty="0"/>
          </a:p>
        </p:txBody>
      </p:sp>
      <p:sp>
        <p:nvSpPr>
          <p:cNvPr id="3" name="CuadroTexto 2">
            <a:extLst>
              <a:ext uri="{FF2B5EF4-FFF2-40B4-BE49-F238E27FC236}">
                <a16:creationId xmlns:a16="http://schemas.microsoft.com/office/drawing/2014/main" id="{206DDA2D-B5F3-A5B9-B1FB-DA45F5B65E45}"/>
              </a:ext>
            </a:extLst>
          </p:cNvPr>
          <p:cNvSpPr txBox="1"/>
          <p:nvPr/>
        </p:nvSpPr>
        <p:spPr>
          <a:xfrm>
            <a:off x="526940" y="1690062"/>
            <a:ext cx="7392693" cy="3477875"/>
          </a:xfrm>
          <a:prstGeom prst="rect">
            <a:avLst/>
          </a:prstGeom>
          <a:noFill/>
        </p:spPr>
        <p:txBody>
          <a:bodyPr wrap="square" rtlCol="0">
            <a:spAutoFit/>
          </a:bodyPr>
          <a:lstStyle/>
          <a:p>
            <a:r>
              <a:rPr lang="es-MX" sz="4400" dirty="0">
                <a:latin typeface="ADLaM Display" panose="02010000000000000000" pitchFamily="2" charset="0"/>
                <a:ea typeface="ADLaM Display" panose="02010000000000000000" pitchFamily="2" charset="0"/>
                <a:cs typeface="ADLaM Display" panose="02010000000000000000" pitchFamily="2" charset="0"/>
              </a:rPr>
              <a:t>A PERSONAS QUE QUIEREN COMPRAR MUEBLES PARA SUS HOGARES.</a:t>
            </a:r>
            <a:endParaRPr lang="es-CO" sz="4400" dirty="0">
              <a:latin typeface="ADLaM Display" panose="02010000000000000000" pitchFamily="2" charset="0"/>
              <a:ea typeface="ADLaM Display" panose="02010000000000000000" pitchFamily="2" charset="0"/>
              <a:cs typeface="ADLaM Display" panose="02010000000000000000" pitchFamily="2" charset="0"/>
            </a:endParaRPr>
          </a:p>
          <a:p>
            <a:endParaRPr lang="es-CO" sz="4400" dirty="0"/>
          </a:p>
        </p:txBody>
      </p:sp>
      <p:pic>
        <p:nvPicPr>
          <p:cNvPr id="5" name="Imagen 4" descr="Logotipo">
            <a:extLst>
              <a:ext uri="{FF2B5EF4-FFF2-40B4-BE49-F238E27FC236}">
                <a16:creationId xmlns:a16="http://schemas.microsoft.com/office/drawing/2014/main" id="{D7DB31A9-354A-4D72-A012-C0DBA702E0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9256" y="1690063"/>
            <a:ext cx="4849308" cy="4849308"/>
          </a:xfrm>
          <a:prstGeom prst="rect">
            <a:avLst/>
          </a:prstGeom>
        </p:spPr>
      </p:pic>
    </p:spTree>
    <p:extLst>
      <p:ext uri="{BB962C8B-B14F-4D97-AF65-F5344CB8AC3E}">
        <p14:creationId xmlns:p14="http://schemas.microsoft.com/office/powerpoint/2010/main" val="35851451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28264"/>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4400">
                <a:latin typeface="Aharoni" panose="02010803020104030203" pitchFamily="2" charset="-79"/>
                <a:cs typeface="Aharoni" panose="02010803020104030203" pitchFamily="2" charset="-79"/>
              </a:rPr>
              <a:t>MATRIZ DOFA DEL PROYECTO</a:t>
            </a:r>
            <a:endParaRPr lang="es-CO" sz="4400" dirty="0">
              <a:latin typeface="Aharoni" panose="02010803020104030203" pitchFamily="2" charset="-79"/>
              <a:cs typeface="Aharoni" panose="02010803020104030203" pitchFamily="2" charset="-79"/>
            </a:endParaRPr>
          </a:p>
          <a:p>
            <a:endParaRPr lang="es-CO" dirty="0">
              <a:solidFill>
                <a:schemeClr val="bg1"/>
              </a:solidFill>
              <a:latin typeface="Work Sans Medium" pitchFamily="2" charset="77"/>
            </a:endParaRPr>
          </a:p>
        </p:txBody>
      </p:sp>
      <p:sp>
        <p:nvSpPr>
          <p:cNvPr id="2" name="CuadroTexto 1">
            <a:extLst>
              <a:ext uri="{FF2B5EF4-FFF2-40B4-BE49-F238E27FC236}">
                <a16:creationId xmlns:a16="http://schemas.microsoft.com/office/drawing/2014/main" id="{1AE885F7-048F-29A3-40DB-3E265174257D}"/>
              </a:ext>
            </a:extLst>
          </p:cNvPr>
          <p:cNvSpPr txBox="1"/>
          <p:nvPr/>
        </p:nvSpPr>
        <p:spPr>
          <a:xfrm>
            <a:off x="200514" y="1169827"/>
            <a:ext cx="10771322" cy="5847755"/>
          </a:xfrm>
          <a:prstGeom prst="rect">
            <a:avLst/>
          </a:prstGeom>
          <a:noFill/>
        </p:spPr>
        <p:txBody>
          <a:bodyPr wrap="square" rtlCol="0">
            <a:spAutoFit/>
          </a:bodyPr>
          <a:lstStyle/>
          <a:p>
            <a:r>
              <a:rPr lang="es-MX" sz="2200" dirty="0">
                <a:latin typeface="ADLaM Display" panose="02010000000000000000" pitchFamily="2" charset="0"/>
                <a:ea typeface="ADLaM Display" panose="02010000000000000000" pitchFamily="2" charset="0"/>
                <a:cs typeface="ADLaM Display" panose="02010000000000000000" pitchFamily="2" charset="0"/>
              </a:rPr>
              <a:t>Amenaza:</a:t>
            </a:r>
          </a:p>
          <a:p>
            <a:r>
              <a:rPr lang="es-MX" sz="2200" dirty="0">
                <a:latin typeface="ADLaM Display" panose="02010000000000000000" pitchFamily="2" charset="0"/>
                <a:ea typeface="ADLaM Display" panose="02010000000000000000" pitchFamily="2" charset="0"/>
                <a:cs typeface="ADLaM Display" panose="02010000000000000000" pitchFamily="2" charset="0"/>
              </a:rPr>
              <a:t>- Virus informáticos</a:t>
            </a:r>
          </a:p>
          <a:p>
            <a:r>
              <a:rPr lang="es-MX" sz="2200" dirty="0">
                <a:latin typeface="ADLaM Display" panose="02010000000000000000" pitchFamily="2" charset="0"/>
                <a:ea typeface="ADLaM Display" panose="02010000000000000000" pitchFamily="2" charset="0"/>
                <a:cs typeface="ADLaM Display" panose="02010000000000000000" pitchFamily="2" charset="0"/>
              </a:rPr>
              <a:t>- Robos de datos</a:t>
            </a:r>
          </a:p>
          <a:p>
            <a:pPr marL="285750" indent="-285750">
              <a:buFontTx/>
              <a:buChar char="-"/>
            </a:pPr>
            <a:r>
              <a:rPr lang="es-MX" sz="2200" dirty="0">
                <a:latin typeface="ADLaM Display" panose="02010000000000000000" pitchFamily="2" charset="0"/>
                <a:ea typeface="ADLaM Display" panose="02010000000000000000" pitchFamily="2" charset="0"/>
                <a:cs typeface="ADLaM Display" panose="02010000000000000000" pitchFamily="2" charset="0"/>
              </a:rPr>
              <a:t>Riesgo de un hacker</a:t>
            </a:r>
          </a:p>
          <a:p>
            <a:pPr marL="285750" indent="-285750">
              <a:buFontTx/>
              <a:buChar char="-"/>
            </a:pPr>
            <a:endParaRPr lang="es-MX" sz="2200" dirty="0">
              <a:latin typeface="ADLaM Display" panose="02010000000000000000" pitchFamily="2" charset="0"/>
              <a:ea typeface="ADLaM Display" panose="02010000000000000000" pitchFamily="2" charset="0"/>
              <a:cs typeface="ADLaM Display" panose="02010000000000000000" pitchFamily="2" charset="0"/>
            </a:endParaRPr>
          </a:p>
          <a:p>
            <a:r>
              <a:rPr lang="es-MX" sz="2200" dirty="0">
                <a:latin typeface="ADLaM Display" panose="02010000000000000000" pitchFamily="2" charset="0"/>
                <a:ea typeface="ADLaM Display" panose="02010000000000000000" pitchFamily="2" charset="0"/>
                <a:cs typeface="ADLaM Display" panose="02010000000000000000" pitchFamily="2" charset="0"/>
              </a:rPr>
              <a:t>Fortaleza:</a:t>
            </a:r>
          </a:p>
          <a:p>
            <a:r>
              <a:rPr lang="es-MX" sz="2200" dirty="0">
                <a:latin typeface="ADLaM Display" panose="02010000000000000000" pitchFamily="2" charset="0"/>
                <a:ea typeface="ADLaM Display" panose="02010000000000000000" pitchFamily="2" charset="0"/>
                <a:cs typeface="ADLaM Display" panose="02010000000000000000" pitchFamily="2" charset="0"/>
              </a:rPr>
              <a:t>- Aumentar visibilidad y alcance a de las mueblerías a la gente</a:t>
            </a:r>
          </a:p>
          <a:p>
            <a:r>
              <a:rPr lang="es-MX" sz="2200" dirty="0">
                <a:latin typeface="ADLaM Display" panose="02010000000000000000" pitchFamily="2" charset="0"/>
                <a:ea typeface="ADLaM Display" panose="02010000000000000000" pitchFamily="2" charset="0"/>
                <a:cs typeface="ADLaM Display" panose="02010000000000000000" pitchFamily="2" charset="0"/>
              </a:rPr>
              <a:t>- Llegar a nuevos clientes</a:t>
            </a:r>
          </a:p>
          <a:p>
            <a:r>
              <a:rPr lang="es-MX" sz="2200" dirty="0">
                <a:latin typeface="ADLaM Display" panose="02010000000000000000" pitchFamily="2" charset="0"/>
                <a:ea typeface="ADLaM Display" panose="02010000000000000000" pitchFamily="2" charset="0"/>
                <a:cs typeface="ADLaM Display" panose="02010000000000000000" pitchFamily="2" charset="0"/>
              </a:rPr>
              <a:t>- Determinar información detallada de los productos</a:t>
            </a:r>
          </a:p>
          <a:p>
            <a:r>
              <a:rPr lang="es-MX" sz="2200" dirty="0">
                <a:latin typeface="ADLaM Display" panose="02010000000000000000" pitchFamily="2" charset="0"/>
                <a:ea typeface="ADLaM Display" panose="02010000000000000000" pitchFamily="2" charset="0"/>
                <a:cs typeface="ADLaM Display" panose="02010000000000000000" pitchFamily="2" charset="0"/>
              </a:rPr>
              <a:t>- Permitir la interacción y el compromiso con los clientes</a:t>
            </a:r>
          </a:p>
          <a:p>
            <a:pPr marL="285750" indent="-285750">
              <a:buFontTx/>
              <a:buChar char="-"/>
            </a:pPr>
            <a:r>
              <a:rPr lang="es-MX" sz="2200" dirty="0">
                <a:latin typeface="ADLaM Display" panose="02010000000000000000" pitchFamily="2" charset="0"/>
                <a:ea typeface="ADLaM Display" panose="02010000000000000000" pitchFamily="2" charset="0"/>
                <a:cs typeface="ADLaM Display" panose="02010000000000000000" pitchFamily="2" charset="0"/>
              </a:rPr>
              <a:t>Ofrecer una experiencia de compra conveniente y personalizada</a:t>
            </a:r>
          </a:p>
          <a:p>
            <a:pPr marL="285750" indent="-285750">
              <a:buFontTx/>
              <a:buChar char="-"/>
            </a:pPr>
            <a:endParaRPr lang="es-MX" sz="2200" dirty="0">
              <a:latin typeface="ADLaM Display" panose="02010000000000000000" pitchFamily="2" charset="0"/>
              <a:ea typeface="ADLaM Display" panose="02010000000000000000" pitchFamily="2" charset="0"/>
              <a:cs typeface="ADLaM Display" panose="02010000000000000000" pitchFamily="2" charset="0"/>
            </a:endParaRPr>
          </a:p>
          <a:p>
            <a:r>
              <a:rPr lang="es-MX" sz="2200" dirty="0">
                <a:latin typeface="ADLaM Display" panose="02010000000000000000" pitchFamily="2" charset="0"/>
                <a:ea typeface="ADLaM Display" panose="02010000000000000000" pitchFamily="2" charset="0"/>
                <a:cs typeface="ADLaM Display" panose="02010000000000000000" pitchFamily="2" charset="0"/>
              </a:rPr>
              <a:t>Debilidad:</a:t>
            </a:r>
          </a:p>
          <a:p>
            <a:r>
              <a:rPr lang="es-MX" sz="2200" dirty="0">
                <a:latin typeface="ADLaM Display" panose="02010000000000000000" pitchFamily="2" charset="0"/>
                <a:ea typeface="ADLaM Display" panose="02010000000000000000" pitchFamily="2" charset="0"/>
                <a:cs typeface="ADLaM Display" panose="02010000000000000000" pitchFamily="2" charset="0"/>
              </a:rPr>
              <a:t>- Falta de seguridad en la información de datos</a:t>
            </a:r>
          </a:p>
          <a:p>
            <a:r>
              <a:rPr lang="es-MX" sz="2200" dirty="0">
                <a:latin typeface="ADLaM Display" panose="02010000000000000000" pitchFamily="2" charset="0"/>
                <a:ea typeface="ADLaM Display" panose="02010000000000000000" pitchFamily="2" charset="0"/>
                <a:cs typeface="ADLaM Display" panose="02010000000000000000" pitchFamily="2" charset="0"/>
              </a:rPr>
              <a:t>- Elaborada en poco tiempo entonces podría tener algunos fallos</a:t>
            </a:r>
          </a:p>
          <a:p>
            <a:r>
              <a:rPr lang="es-MX" sz="2200" dirty="0">
                <a:latin typeface="ADLaM Display" panose="02010000000000000000" pitchFamily="2" charset="0"/>
                <a:ea typeface="ADLaM Display" panose="02010000000000000000" pitchFamily="2" charset="0"/>
                <a:cs typeface="ADLaM Display" panose="02010000000000000000" pitchFamily="2" charset="0"/>
              </a:rPr>
              <a:t>-Falta de información sobre las mueblerías</a:t>
            </a:r>
          </a:p>
          <a:p>
            <a:endParaRPr lang="es-CO" sz="2200" dirty="0"/>
          </a:p>
        </p:txBody>
      </p:sp>
    </p:spTree>
    <p:extLst>
      <p:ext uri="{BB962C8B-B14F-4D97-AF65-F5344CB8AC3E}">
        <p14:creationId xmlns:p14="http://schemas.microsoft.com/office/powerpoint/2010/main" val="17970585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42849FD5-7D9B-57D8-0EEA-6553540A1F1A}"/>
              </a:ext>
            </a:extLst>
          </p:cNvPr>
          <p:cNvSpPr txBox="1"/>
          <p:nvPr/>
        </p:nvSpPr>
        <p:spPr>
          <a:xfrm>
            <a:off x="154982" y="325462"/>
            <a:ext cx="7051729" cy="1446550"/>
          </a:xfrm>
          <a:prstGeom prst="rect">
            <a:avLst/>
          </a:prstGeom>
          <a:noFill/>
        </p:spPr>
        <p:txBody>
          <a:bodyPr wrap="square" rtlCol="0">
            <a:spAutoFit/>
          </a:bodyPr>
          <a:lstStyle/>
          <a:p>
            <a:r>
              <a:rPr lang="es-MX" sz="4400" dirty="0">
                <a:latin typeface="Aharoni" panose="02010803020104030203" pitchFamily="2" charset="-79"/>
                <a:cs typeface="Aharoni" panose="02010803020104030203" pitchFamily="2" charset="-79"/>
              </a:rPr>
              <a:t>ALCANCE DEL PROYECTO</a:t>
            </a:r>
            <a:endParaRPr lang="es-CO" sz="4400" dirty="0">
              <a:latin typeface="Aharoni" panose="02010803020104030203" pitchFamily="2" charset="-79"/>
              <a:cs typeface="Aharoni" panose="02010803020104030203" pitchFamily="2" charset="-79"/>
            </a:endParaRPr>
          </a:p>
          <a:p>
            <a:endParaRPr lang="es-CO" sz="4400" dirty="0"/>
          </a:p>
        </p:txBody>
      </p:sp>
      <p:sp>
        <p:nvSpPr>
          <p:cNvPr id="4" name="CuadroTexto 3">
            <a:extLst>
              <a:ext uri="{FF2B5EF4-FFF2-40B4-BE49-F238E27FC236}">
                <a16:creationId xmlns:a16="http://schemas.microsoft.com/office/drawing/2014/main" id="{4433B23B-6A70-9345-7D0C-4A3CACC7C6DB}"/>
              </a:ext>
            </a:extLst>
          </p:cNvPr>
          <p:cNvSpPr txBox="1"/>
          <p:nvPr/>
        </p:nvSpPr>
        <p:spPr>
          <a:xfrm>
            <a:off x="821408" y="1933578"/>
            <a:ext cx="8555065" cy="2123658"/>
          </a:xfrm>
          <a:prstGeom prst="rect">
            <a:avLst/>
          </a:prstGeom>
          <a:noFill/>
        </p:spPr>
        <p:txBody>
          <a:bodyPr wrap="square" rtlCol="0">
            <a:spAutoFit/>
          </a:bodyPr>
          <a:lstStyle/>
          <a:p>
            <a:r>
              <a:rPr lang="es-MX" sz="4400" dirty="0">
                <a:latin typeface="ADLaM Display" panose="02010000000000000000" pitchFamily="2" charset="0"/>
                <a:ea typeface="ADLaM Display" panose="02010000000000000000" pitchFamily="2" charset="0"/>
                <a:cs typeface="ADLaM Display" panose="02010000000000000000" pitchFamily="2" charset="0"/>
              </a:rPr>
              <a:t>Llegar a mucha gente de dentro y fuera del municipio</a:t>
            </a:r>
            <a:endParaRPr lang="es-CO" sz="4400" dirty="0">
              <a:latin typeface="ADLaM Display" panose="02010000000000000000" pitchFamily="2" charset="0"/>
              <a:ea typeface="ADLaM Display" panose="02010000000000000000" pitchFamily="2" charset="0"/>
              <a:cs typeface="ADLaM Display" panose="02010000000000000000" pitchFamily="2" charset="0"/>
            </a:endParaRPr>
          </a:p>
          <a:p>
            <a:endParaRPr lang="es-CO" sz="4400" dirty="0"/>
          </a:p>
        </p:txBody>
      </p:sp>
      <p:pic>
        <p:nvPicPr>
          <p:cNvPr id="6" name="Picture 2" descr="▷ Continente de América blanco y negro PNG Imagenes gratis 2023 | PNG  Universe">
            <a:extLst>
              <a:ext uri="{FF2B5EF4-FFF2-40B4-BE49-F238E27FC236}">
                <a16:creationId xmlns:a16="http://schemas.microsoft.com/office/drawing/2014/main" id="{7B7206FD-1B3C-362E-E53D-8EAFC15F5E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23384" y="3147409"/>
            <a:ext cx="3868616" cy="41470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1564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3402</TotalTime>
  <Words>329</Words>
  <Application>Microsoft Office PowerPoint</Application>
  <PresentationFormat>Panorámica</PresentationFormat>
  <Paragraphs>42</Paragraphs>
  <Slides>9</Slides>
  <Notes>3</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9</vt:i4>
      </vt:variant>
    </vt:vector>
  </HeadingPairs>
  <TitlesOfParts>
    <vt:vector size="18" baseType="lpstr">
      <vt:lpstr>ADLaM Display</vt:lpstr>
      <vt:lpstr>Aharoni</vt: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CONCLUSIONES DEL PROYECTO </vt:lpstr>
      <vt:lpstr>PUBLICO A QUIEN VA DIRIGIDO EL PROYECTO </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Dispositivo1612CT933434</cp:lastModifiedBy>
  <cp:revision>35</cp:revision>
  <dcterms:created xsi:type="dcterms:W3CDTF">2020-10-01T23:51:28Z</dcterms:created>
  <dcterms:modified xsi:type="dcterms:W3CDTF">2023-11-16T20:49:05Z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